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90" r:id="rId2"/>
    <p:sldId id="257" r:id="rId3"/>
    <p:sldId id="258" r:id="rId4"/>
    <p:sldId id="262" r:id="rId5"/>
    <p:sldId id="286" r:id="rId6"/>
    <p:sldId id="287" r:id="rId7"/>
    <p:sldId id="288" r:id="rId8"/>
    <p:sldId id="289" r:id="rId9"/>
    <p:sldId id="259" r:id="rId10"/>
    <p:sldId id="260" r:id="rId11"/>
    <p:sldId id="261" r:id="rId12"/>
    <p:sldId id="285" r:id="rId13"/>
    <p:sldId id="291" r:id="rId14"/>
    <p:sldId id="263" r:id="rId15"/>
    <p:sldId id="292" r:id="rId16"/>
    <p:sldId id="293" r:id="rId17"/>
    <p:sldId id="294" r:id="rId18"/>
    <p:sldId id="264" r:id="rId19"/>
    <p:sldId id="265" r:id="rId20"/>
    <p:sldId id="271" r:id="rId21"/>
    <p:sldId id="272" r:id="rId22"/>
    <p:sldId id="267" r:id="rId23"/>
    <p:sldId id="266" r:id="rId24"/>
    <p:sldId id="270" r:id="rId25"/>
    <p:sldId id="276" r:id="rId26"/>
    <p:sldId id="279" r:id="rId27"/>
    <p:sldId id="280" r:id="rId28"/>
  </p:sldIdLst>
  <p:sldSz cx="9144000" cy="5143500" type="screen16x9"/>
  <p:notesSz cx="6858000" cy="9144000"/>
  <p:embeddedFontLst>
    <p:embeddedFont>
      <p:font typeface="Karla" panose="020B060402020202020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22"/>
    <a:srgbClr val="673AB7"/>
    <a:srgbClr val="B7B7B7"/>
    <a:srgbClr val="50A295"/>
    <a:srgbClr val="6CB8AC"/>
    <a:srgbClr val="9C27B0"/>
    <a:srgbClr val="E91E63"/>
    <a:srgbClr val="8BC34A"/>
    <a:srgbClr val="F44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0BC067-1EE7-493F-A0E0-4C8B7E9A39D4}">
  <a:tblStyle styleId="{300BC067-1EE7-493F-A0E0-4C8B7E9A39D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719" autoAdjust="0"/>
  </p:normalViewPr>
  <p:slideViewPr>
    <p:cSldViewPr snapToGrid="0">
      <p:cViewPr varScale="1">
        <p:scale>
          <a:sx n="104" d="100"/>
          <a:sy n="104" d="100"/>
        </p:scale>
        <p:origin x="4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climate-indicators/heavy-precipitation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eb.mit.edu/newsoffice/2008/green-cities-0328.html" TargetMode="External"/><Relationship Id="rId4" Type="http://schemas.openxmlformats.org/officeDocument/2006/relationships/hyperlink" Target="http://people.howstuffworks.com/population.htm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757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104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775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Heavy Precipitation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recent years, a higher percentage of precipitation in the United States has come in the form of intense single-day events. The prevalence of extreme single-day precipitation events remained fairly steady between 1910 and the 1980s but has risen substantially since then. Nationwide, nine of the top 10 years for extreme one-day precipitation events have occurred since 1990. The occurrence of abnormally high annual precipitation totals (as defined by the National Oceanic and Atmospheric Administration) has also increased.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Half of the world's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population</a:t>
            </a:r>
            <a:r>
              <a:rPr lang="hy-AM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live­s in urban areas; yet these urban areas make up only 2 percent of the world's land and spend three-quarters of the world's resources [source: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MIT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797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08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16120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2515375"/>
            <a:ext cx="1988699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2931574" y="2515375"/>
            <a:ext cx="1988699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022149" y="2515375"/>
            <a:ext cx="1988699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" y="0"/>
            <a:ext cx="91416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98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 greatest </a:t>
            </a:r>
            <a:r>
              <a:rPr lang="en" dirty="0" smtClean="0">
                <a:solidFill>
                  <a:srgbClr val="FFC000"/>
                </a:solidFill>
              </a:rPr>
              <a:t>threat</a:t>
            </a:r>
            <a:r>
              <a:rPr lang="en" dirty="0" smtClean="0"/>
              <a:t> to our planet is the belief that someone else will </a:t>
            </a:r>
            <a:r>
              <a:rPr lang="en" dirty="0" smtClean="0">
                <a:solidFill>
                  <a:srgbClr val="FFC000"/>
                </a:solidFill>
              </a:rPr>
              <a:t>save</a:t>
            </a:r>
            <a:r>
              <a:rPr lang="en" dirty="0" smtClean="0"/>
              <a:t> it.</a:t>
            </a:r>
          </a:p>
          <a:p>
            <a:pPr lvl="0" algn="r">
              <a:spcBef>
                <a:spcPts val="0"/>
              </a:spcBef>
              <a:buNone/>
            </a:pPr>
            <a:r>
              <a:rPr lang="en" dirty="0" smtClean="0"/>
              <a:t>- Robert Swan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OUR SOLUTION </a:t>
            </a:r>
            <a:r>
              <a:rPr lang="en" dirty="0" smtClean="0">
                <a:solidFill>
                  <a:srgbClr val="FF5722"/>
                </a:solidFill>
              </a:rPr>
              <a:t>INVOLVES </a:t>
            </a:r>
            <a:r>
              <a:rPr lang="en" dirty="0" smtClean="0"/>
              <a:t>THREE DIMENSIONS.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Economic (production boosting mechanisms)</a:t>
            </a:r>
          </a:p>
          <a:p>
            <a:pPr marL="457200" lvl="0" indent="-228600"/>
            <a:r>
              <a:rPr lang="en" dirty="0" smtClean="0"/>
              <a:t>Social (</a:t>
            </a:r>
            <a:r>
              <a:rPr lang="en-US" dirty="0" smtClean="0"/>
              <a:t>sustainable </a:t>
            </a:r>
            <a:r>
              <a:rPr lang="en-US" dirty="0"/>
              <a:t>human settlement planning</a:t>
            </a:r>
            <a:r>
              <a:rPr lang="en" dirty="0" smtClean="0"/>
              <a:t>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Environmental (adaptation to climate change)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54631" y="1317465"/>
            <a:ext cx="457189" cy="457119"/>
            <a:chOff x="1923675" y="1633650"/>
            <a:chExt cx="436000" cy="435975"/>
          </a:xfrm>
        </p:grpSpPr>
        <p:sp>
          <p:nvSpPr>
            <p:cNvPr id="113" name="Shape 11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BC34A"/>
                </a:solidFill>
              </a:rPr>
              <a:t>ENVIRONMENTAL</a:t>
            </a:r>
            <a:r>
              <a:rPr lang="en-US" dirty="0" smtClean="0"/>
              <a:t> PROBLEMS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8BC34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50" y="2293599"/>
            <a:ext cx="5883563" cy="323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5222" r="76879">
                        <a14:foregroundMark x1="15896" y1="98143" x2="18015" y2="265"/>
                        <a14:foregroundMark x1="17919" y1="531" x2="76879" y2="0"/>
                        <a14:foregroundMark x1="15896" y1="98408" x2="72929" y2="97082"/>
                        <a14:foregroundMark x1="72929" y1="97082" x2="76397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96" t="13289" r="29062" b="12549"/>
          <a:stretch/>
        </p:blipFill>
        <p:spPr>
          <a:xfrm>
            <a:off x="838350" y="2461432"/>
            <a:ext cx="4438650" cy="2462994"/>
          </a:xfrm>
          <a:prstGeom prst="rect">
            <a:avLst/>
          </a:prstGeom>
        </p:spPr>
      </p:pic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838350" y="1807900"/>
            <a:ext cx="5324100" cy="485699"/>
          </a:xfrm>
        </p:spPr>
        <p:txBody>
          <a:bodyPr/>
          <a:lstStyle/>
          <a:p>
            <a:r>
              <a:rPr lang="en-US" dirty="0" smtClean="0">
                <a:solidFill>
                  <a:srgbClr val="FF5722"/>
                </a:solidFill>
              </a:rPr>
              <a:t>ENVIRONMENTAL</a:t>
            </a:r>
            <a:r>
              <a:rPr lang="en-US" dirty="0" smtClean="0"/>
              <a:t> DAMAGES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0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/>
              <a:t>Renewables</a:t>
            </a:r>
            <a:r>
              <a:rPr lang="en-US" dirty="0"/>
              <a:t> </a:t>
            </a:r>
            <a:r>
              <a:rPr lang="hy-AM" dirty="0" smtClean="0"/>
              <a:t/>
            </a:r>
            <a:br>
              <a:rPr lang="hy-AM" dirty="0" smtClean="0"/>
            </a:br>
            <a:r>
              <a:rPr lang="en-US" dirty="0" smtClean="0"/>
              <a:t>are great for our energy portfolio because they are inexhaustible and won’t pollute the planet for us or those of future generations by emitting toxic chemicals and gases. </a:t>
            </a:r>
            <a:endParaRPr lang="en" dirty="0"/>
          </a:p>
        </p:txBody>
      </p:sp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ADVANTAGES OF </a:t>
            </a:r>
            <a:r>
              <a:rPr lang="en" dirty="0" smtClean="0">
                <a:solidFill>
                  <a:srgbClr val="E91E63"/>
                </a:solidFill>
              </a:rPr>
              <a:t>RENEWABLE</a:t>
            </a:r>
            <a:r>
              <a:rPr lang="en" dirty="0" smtClean="0"/>
              <a:t> ENERGY SOURCES</a:t>
            </a:r>
            <a:endParaRPr lang="en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784108" cy="243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 smtClean="0"/>
              <a:t>Every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town </a:t>
            </a:r>
            <a:r>
              <a:rPr lang="en-US" dirty="0"/>
              <a:t>has access to sunlight, wind, and the geothermal </a:t>
            </a:r>
            <a:r>
              <a:rPr lang="en-US" dirty="0" smtClean="0"/>
              <a:t>power, </a:t>
            </a:r>
            <a:r>
              <a:rPr lang="en-US" dirty="0"/>
              <a:t>so harnessing these sources </a:t>
            </a:r>
            <a:r>
              <a:rPr lang="en-US" dirty="0" smtClean="0"/>
              <a:t>could </a:t>
            </a:r>
            <a:r>
              <a:rPr lang="en-US" dirty="0"/>
              <a:t>be a great democratizing force, offering affordable and plentiful power to </a:t>
            </a:r>
            <a:r>
              <a:rPr lang="en-US" dirty="0" smtClean="0"/>
              <a:t>everyone</a:t>
            </a:r>
            <a:endParaRPr lang="en" dirty="0"/>
          </a:p>
        </p:txBody>
      </p:sp>
      <p:sp>
        <p:nvSpPr>
          <p:cNvPr id="141" name="Shape 141"/>
          <p:cNvSpPr/>
          <p:nvPr/>
        </p:nvSpPr>
        <p:spPr>
          <a:xfrm>
            <a:off x="956176" y="1332825"/>
            <a:ext cx="485675" cy="441808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PROBABILITIES OF  </a:t>
            </a:r>
            <a:r>
              <a:rPr lang="en-US" dirty="0" smtClean="0">
                <a:solidFill>
                  <a:srgbClr val="9C27B0"/>
                </a:solidFill>
              </a:rPr>
              <a:t>URBAN EXPANSION</a:t>
            </a:r>
            <a:r>
              <a:rPr lang="en-US" dirty="0" smtClean="0"/>
              <a:t> TO 2030</a:t>
            </a:r>
            <a:endParaRPr lang="en" dirty="0"/>
          </a:p>
        </p:txBody>
      </p:sp>
      <p:grpSp>
        <p:nvGrpSpPr>
          <p:cNvPr id="150" name="Shape 150"/>
          <p:cNvGrpSpPr/>
          <p:nvPr/>
        </p:nvGrpSpPr>
        <p:grpSpPr>
          <a:xfrm>
            <a:off x="974536" y="1331558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0" y="2499864"/>
            <a:ext cx="5348296" cy="2428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11388" r="40574"/>
          <a:stretch/>
        </p:blipFill>
        <p:spPr>
          <a:xfrm>
            <a:off x="6284546" y="3315569"/>
            <a:ext cx="1419225" cy="16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PROBABILITIES OF  </a:t>
            </a:r>
            <a:r>
              <a:rPr lang="en-US" dirty="0" smtClean="0">
                <a:solidFill>
                  <a:srgbClr val="9C27B0"/>
                </a:solidFill>
              </a:rPr>
              <a:t>URBAN EXPANSION</a:t>
            </a:r>
            <a:r>
              <a:rPr lang="en-US" dirty="0" smtClean="0"/>
              <a:t> TO 2030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0" y="2499864"/>
            <a:ext cx="5376063" cy="2428035"/>
          </a:xfrm>
          <a:prstGeom prst="rect">
            <a:avLst/>
          </a:prstGeom>
        </p:spPr>
      </p:pic>
      <p:grpSp>
        <p:nvGrpSpPr>
          <p:cNvPr id="150" name="Shape 150"/>
          <p:cNvGrpSpPr/>
          <p:nvPr/>
        </p:nvGrpSpPr>
        <p:grpSpPr>
          <a:xfrm>
            <a:off x="974536" y="1331558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11388" r="40574"/>
          <a:stretch/>
        </p:blipFill>
        <p:spPr>
          <a:xfrm>
            <a:off x="6284546" y="3315569"/>
            <a:ext cx="1419225" cy="16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PROBABILITIES OF  </a:t>
            </a:r>
            <a:r>
              <a:rPr lang="en-US" dirty="0" smtClean="0">
                <a:solidFill>
                  <a:srgbClr val="9C27B0"/>
                </a:solidFill>
              </a:rPr>
              <a:t>URBAN EXPANSION</a:t>
            </a:r>
            <a:r>
              <a:rPr lang="en-US" dirty="0" smtClean="0"/>
              <a:t> TO 2030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9" y="2499864"/>
            <a:ext cx="5353379" cy="2428035"/>
          </a:xfrm>
          <a:prstGeom prst="rect">
            <a:avLst/>
          </a:prstGeom>
        </p:spPr>
      </p:pic>
      <p:grpSp>
        <p:nvGrpSpPr>
          <p:cNvPr id="150" name="Shape 150"/>
          <p:cNvGrpSpPr/>
          <p:nvPr/>
        </p:nvGrpSpPr>
        <p:grpSpPr>
          <a:xfrm>
            <a:off x="974536" y="1331558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11388" r="40574"/>
          <a:stretch/>
        </p:blipFill>
        <p:spPr>
          <a:xfrm>
            <a:off x="6284546" y="3315569"/>
            <a:ext cx="1419225" cy="16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8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ADVERSE EFFECTS OF </a:t>
            </a:r>
            <a:r>
              <a:rPr lang="en-US" dirty="0" smtClean="0">
                <a:solidFill>
                  <a:srgbClr val="9C27B0"/>
                </a:solidFill>
              </a:rPr>
              <a:t>URBANIZATION</a:t>
            </a:r>
            <a:endParaRPr lang="en" dirty="0">
              <a:solidFill>
                <a:srgbClr val="9C27B0"/>
              </a:solidFill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841000" y="2515375"/>
            <a:ext cx="1988699" cy="2410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Since many people </a:t>
            </a:r>
            <a:r>
              <a:rPr lang="en-US" dirty="0"/>
              <a:t>migrate to cities it results in scarcity of houses which in turn results in development of </a:t>
            </a:r>
            <a:r>
              <a:rPr lang="en-US" dirty="0" smtClean="0"/>
              <a:t>slums. </a:t>
            </a:r>
            <a:endParaRPr lang="en-US" dirty="0"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2931574" y="2515375"/>
            <a:ext cx="1988699" cy="2410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/>
              <a:t>Urbanization</a:t>
            </a:r>
            <a:r>
              <a:rPr lang="en-US" dirty="0"/>
              <a:t> leads to shift of working population from agriculture to industries and due to this there is fall in agriculture produce which results in fall in food production</a:t>
            </a:r>
            <a:endParaRPr lang="en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5022149" y="2515375"/>
            <a:ext cx="1988699" cy="2410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 smtClean="0"/>
              <a:t>Factories</a:t>
            </a:r>
            <a:r>
              <a:rPr lang="en-US" dirty="0" smtClean="0"/>
              <a:t> are </a:t>
            </a:r>
            <a:r>
              <a:rPr lang="en-US" dirty="0"/>
              <a:t>most </a:t>
            </a:r>
            <a:r>
              <a:rPr lang="en-US" dirty="0" smtClean="0"/>
              <a:t>visible </a:t>
            </a:r>
            <a:r>
              <a:rPr lang="en-US" dirty="0"/>
              <a:t>symbols of urbanization. Due to emissions of  harmful   gases and smoke from factories and vehicles, air pollution results.</a:t>
            </a:r>
            <a:endParaRPr dirty="0"/>
          </a:p>
        </p:txBody>
      </p:sp>
      <p:grpSp>
        <p:nvGrpSpPr>
          <p:cNvPr id="150" name="Shape 150"/>
          <p:cNvGrpSpPr/>
          <p:nvPr/>
        </p:nvGrpSpPr>
        <p:grpSpPr>
          <a:xfrm>
            <a:off x="974536" y="1331558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38301" y="1960300"/>
            <a:ext cx="26438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LOCOTECH </a:t>
            </a:r>
            <a:r>
              <a:rPr lang="en" dirty="0" smtClean="0">
                <a:solidFill>
                  <a:srgbClr val="50A295"/>
                </a:solidFill>
              </a:rPr>
              <a:t>ENSURES</a:t>
            </a:r>
            <a:r>
              <a:rPr lang="en" dirty="0" smtClean="0"/>
              <a:t> </a:t>
            </a:r>
            <a:r>
              <a:rPr lang="en-US" dirty="0"/>
              <a:t>AGRICULTURAL </a:t>
            </a:r>
            <a:r>
              <a:rPr lang="en-US" dirty="0" smtClean="0"/>
              <a:t>RENAISSANCE</a:t>
            </a:r>
            <a:endParaRPr lang="en"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These mechanisms will lead to shift of working population from harmful factories to ecologically friendly agricultural jobs, which will result in increase in food production and will meet the demand.</a:t>
            </a:r>
            <a:endParaRPr lang="en" dirty="0"/>
          </a:p>
        </p:txBody>
      </p:sp>
      <p:grpSp>
        <p:nvGrpSpPr>
          <p:cNvPr id="163" name="Shape 163"/>
          <p:cNvGrpSpPr/>
          <p:nvPr/>
        </p:nvGrpSpPr>
        <p:grpSpPr>
          <a:xfrm>
            <a:off x="927978" y="1396874"/>
            <a:ext cx="429606" cy="377755"/>
            <a:chOff x="1929775" y="320925"/>
            <a:chExt cx="423800" cy="372650"/>
          </a:xfrm>
        </p:grpSpPr>
        <p:sp>
          <p:nvSpPr>
            <p:cNvPr id="164" name="Shape 164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40999" y="665300"/>
            <a:ext cx="5472251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THE </a:t>
            </a:r>
            <a:r>
              <a:rPr lang="en" sz="2400" dirty="0" smtClean="0">
                <a:solidFill>
                  <a:srgbClr val="FFC000"/>
                </a:solidFill>
              </a:rPr>
              <a:t>EARTH</a:t>
            </a:r>
            <a:r>
              <a:rPr lang="en" sz="2400" dirty="0" smtClean="0"/>
              <a:t> AND US: LIVE </a:t>
            </a:r>
            <a:r>
              <a:rPr lang="en" sz="2400" dirty="0" smtClean="0">
                <a:solidFill>
                  <a:srgbClr val="FFC000"/>
                </a:solidFill>
              </a:rPr>
              <a:t>SMART</a:t>
            </a:r>
            <a:endParaRPr lang="en" sz="2400" dirty="0">
              <a:solidFill>
                <a:srgbClr val="FFC000"/>
              </a:solidFill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841000" y="1047750"/>
            <a:ext cx="59052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100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We introduce the model of next-gen villages that efficiently integrates data through smart technologies and automatizes basic agricultural processes.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1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We ensure that the benefits of smart planning are accessible to all population.</a:t>
            </a:r>
            <a:endParaRPr lang="en" sz="1100" b="1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t="6346" r="6850" b="7662"/>
          <a:stretch/>
        </p:blipFill>
        <p:spPr>
          <a:xfrm>
            <a:off x="840999" y="2081719"/>
            <a:ext cx="2840477" cy="2811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635695" y="3107350"/>
            <a:ext cx="6136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600" dirty="0" smtClean="0">
                <a:solidFill>
                  <a:srgbClr val="03A9F4"/>
                </a:solidFill>
              </a:rPr>
              <a:t>260,000</a:t>
            </a:r>
            <a:endParaRPr lang="en" sz="8600" dirty="0">
              <a:solidFill>
                <a:srgbClr val="03A9F4"/>
              </a:solidFill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subTitle" idx="4294967295"/>
          </p:nvPr>
        </p:nvSpPr>
        <p:spPr>
          <a:xfrm>
            <a:off x="685800" y="3983050"/>
            <a:ext cx="61367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Employed by the solar industry! </a:t>
            </a:r>
            <a:r>
              <a:rPr lang="en-US" dirty="0" smtClean="0"/>
              <a:t>The </a:t>
            </a:r>
            <a:r>
              <a:rPr lang="en-US" dirty="0"/>
              <a:t>industry grew 53% in the last four </a:t>
            </a:r>
            <a:r>
              <a:rPr lang="en-US" dirty="0" smtClean="0"/>
              <a:t>years!</a:t>
            </a:r>
            <a:endParaRPr lang="en" dirty="0"/>
          </a:p>
        </p:txBody>
      </p:sp>
      <p:grpSp>
        <p:nvGrpSpPr>
          <p:cNvPr id="293" name="Shape 293"/>
          <p:cNvGrpSpPr/>
          <p:nvPr/>
        </p:nvGrpSpPr>
        <p:grpSpPr>
          <a:xfrm>
            <a:off x="769689" y="1874541"/>
            <a:ext cx="920352" cy="865869"/>
            <a:chOff x="5972700" y="2330200"/>
            <a:chExt cx="411625" cy="387275"/>
          </a:xfrm>
        </p:grpSpPr>
        <p:sp>
          <p:nvSpPr>
            <p:cNvPr id="294" name="Shape 29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371475" y="293399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 dirty="0" smtClean="0"/>
              <a:t>97</a:t>
            </a:r>
            <a:r>
              <a:rPr lang="en" sz="7200" dirty="0" smtClean="0">
                <a:solidFill>
                  <a:srgbClr val="00BCD4"/>
                </a:solidFill>
              </a:rPr>
              <a:t>%</a:t>
            </a:r>
            <a:endParaRPr lang="en" sz="7200" dirty="0">
              <a:solidFill>
                <a:srgbClr val="00BCD4"/>
              </a:solidFill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371475" y="3440133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growth in Photovoltaic (PV) market over 2015</a:t>
            </a:r>
            <a:endParaRPr lang="en" sz="1400" dirty="0"/>
          </a:p>
        </p:txBody>
      </p:sp>
      <p:sp>
        <p:nvSpPr>
          <p:cNvPr id="304" name="Shape 304"/>
          <p:cNvSpPr txBox="1">
            <a:spLocks noGrp="1"/>
          </p:cNvSpPr>
          <p:nvPr>
            <p:ph type="ctrTitle" idx="4294967295"/>
          </p:nvPr>
        </p:nvSpPr>
        <p:spPr>
          <a:xfrm>
            <a:off x="371475" y="146714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 dirty="0" smtClean="0"/>
              <a:t>1,300,000</a:t>
            </a:r>
            <a:r>
              <a:rPr lang="en" sz="4800" dirty="0" smtClean="0"/>
              <a:t> </a:t>
            </a:r>
            <a:r>
              <a:rPr lang="en" sz="4800" dirty="0">
                <a:solidFill>
                  <a:srgbClr val="00BCD4"/>
                </a:solidFill>
              </a:rPr>
              <a:t>users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subTitle" idx="4294967295"/>
          </p:nvPr>
        </p:nvSpPr>
        <p:spPr>
          <a:xfrm>
            <a:off x="371475" y="20209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 2016, a new solar installation was completed every 84 seconds</a:t>
            </a:r>
            <a:endParaRPr lang="e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HELP THE EARTH ONE </a:t>
            </a:r>
            <a:r>
              <a:rPr lang="en" dirty="0" smtClean="0">
                <a:solidFill>
                  <a:srgbClr val="673AB7"/>
                </a:solidFill>
              </a:rPr>
              <a:t>INNOVATION</a:t>
            </a:r>
            <a:r>
              <a:rPr lang="en" dirty="0" smtClean="0"/>
              <a:t> AT A TIME</a:t>
            </a:r>
            <a:endParaRPr lang="en" dirty="0"/>
          </a:p>
        </p:txBody>
      </p:sp>
      <p:sp>
        <p:nvSpPr>
          <p:cNvPr id="179" name="Shape 179"/>
          <p:cNvSpPr/>
          <p:nvPr/>
        </p:nvSpPr>
        <p:spPr>
          <a:xfrm>
            <a:off x="3111600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 lang="en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6489150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ECOLOGY</a:t>
            </a:r>
            <a:endParaRPr lang="en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4819425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LOCOTECH</a:t>
            </a:r>
            <a:endParaRPr lang="en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2" name="Shape 182"/>
          <p:cNvGrpSpPr/>
          <p:nvPr/>
        </p:nvGrpSpPr>
        <p:grpSpPr>
          <a:xfrm>
            <a:off x="726863" y="3266359"/>
            <a:ext cx="453640" cy="447356"/>
            <a:chOff x="3292425" y="3664250"/>
            <a:chExt cx="397025" cy="391525"/>
          </a:xfrm>
        </p:grpSpPr>
        <p:sp>
          <p:nvSpPr>
            <p:cNvPr id="183" name="Shape 183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295275" y="2798525"/>
            <a:ext cx="2038349" cy="1880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607D8B"/>
                </a:solidFill>
              </a:rPr>
              <a:t>MOBILIZED </a:t>
            </a:r>
            <a:r>
              <a:rPr lang="en-US" dirty="0" smtClean="0"/>
              <a:t>CONTROL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-US" sz="3000" b="0" dirty="0" smtClean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</a:t>
            </a:r>
            <a:r>
              <a:rPr lang="en" sz="3000" b="0" dirty="0" smtClean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orldwide access.</a:t>
            </a:r>
            <a:endParaRPr lang="en" sz="3000" b="0" dirty="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 descr="mapa_solido_n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6" y="356887"/>
            <a:ext cx="8765947" cy="44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>
            <a:spLocks noGrp="1"/>
          </p:cNvSpPr>
          <p:nvPr>
            <p:ph type="title" idx="4294967295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ACCESSIBILITY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943625" y="1778700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739062" y="3417500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3828800" y="1571025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4493562" y="3755725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6797475" y="2029225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7651300" y="3854825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80" name="Shape 280"/>
          <p:cNvGrpSpPr/>
          <p:nvPr/>
        </p:nvGrpSpPr>
        <p:grpSpPr>
          <a:xfrm>
            <a:off x="665685" y="3817432"/>
            <a:ext cx="393059" cy="393059"/>
            <a:chOff x="5941025" y="3634400"/>
            <a:chExt cx="467650" cy="467650"/>
          </a:xfrm>
        </p:grpSpPr>
        <p:sp>
          <p:nvSpPr>
            <p:cNvPr id="281" name="Shape 28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Shape 276"/>
          <p:cNvSpPr/>
          <p:nvPr/>
        </p:nvSpPr>
        <p:spPr>
          <a:xfrm>
            <a:off x="1930476" y="1638862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5985009" y="489825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6078325" y="839000"/>
            <a:ext cx="1888499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CDDC39"/>
                </a:solidFill>
              </a:rPr>
              <a:t>MOBILE</a:t>
            </a:r>
            <a:r>
              <a:rPr lang="en" dirty="0" smtClean="0"/>
              <a:t> CONTROL</a:t>
            </a:r>
            <a:endParaRPr lang="en" dirty="0"/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Get instant access to filtered monitoring information about your </a:t>
            </a:r>
            <a:r>
              <a:rPr lang="en-US" dirty="0" smtClean="0"/>
              <a:t>territory. </a:t>
            </a:r>
            <a:endParaRPr lang="en" dirty="0"/>
          </a:p>
        </p:txBody>
      </p:sp>
      <p:sp>
        <p:nvSpPr>
          <p:cNvPr id="357" name="Shape 357"/>
          <p:cNvSpPr/>
          <p:nvPr/>
        </p:nvSpPr>
        <p:spPr>
          <a:xfrm>
            <a:off x="969460" y="1322198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24" y="843133"/>
            <a:ext cx="1888499" cy="3346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3864700" y="713790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4068508" y="916921"/>
            <a:ext cx="4463700" cy="28503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9800"/>
                </a:solidFill>
              </a:rPr>
              <a:t>DESKTOP</a:t>
            </a:r>
            <a:r>
              <a:rPr lang="en" dirty="0"/>
              <a:t> </a:t>
            </a:r>
            <a:r>
              <a:rPr lang="en" dirty="0" smtClean="0"/>
              <a:t>CONTROL</a:t>
            </a:r>
            <a:endParaRPr lang="en" dirty="0"/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2334899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Get informed about the current state of your territory on the device of your choice!</a:t>
            </a:r>
            <a:endParaRPr lang="en" dirty="0"/>
          </a:p>
        </p:txBody>
      </p:sp>
      <p:grpSp>
        <p:nvGrpSpPr>
          <p:cNvPr id="384" name="Shape 384"/>
          <p:cNvGrpSpPr/>
          <p:nvPr/>
        </p:nvGrpSpPr>
        <p:grpSpPr>
          <a:xfrm>
            <a:off x="968386" y="1337658"/>
            <a:ext cx="460580" cy="436281"/>
            <a:chOff x="2583100" y="2973775"/>
            <a:chExt cx="461550" cy="437200"/>
          </a:xfrm>
        </p:grpSpPr>
        <p:sp>
          <p:nvSpPr>
            <p:cNvPr id="385" name="Shape 385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" b="2811"/>
          <a:stretch/>
        </p:blipFill>
        <p:spPr>
          <a:xfrm>
            <a:off x="4400441" y="990600"/>
            <a:ext cx="3799142" cy="2695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5722"/>
                </a:solidFill>
              </a:rPr>
              <a:t>THANKS!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Any questions?</a:t>
            </a:r>
          </a:p>
        </p:txBody>
      </p:sp>
      <p:sp>
        <p:nvSpPr>
          <p:cNvPr id="393" name="Shape 393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4531499" cy="10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You can find </a:t>
            </a:r>
            <a:r>
              <a:rPr lang="en" dirty="0" smtClean="0"/>
              <a:t>us </a:t>
            </a:r>
            <a:r>
              <a:rPr lang="en" dirty="0"/>
              <a:t>at </a:t>
            </a:r>
            <a:r>
              <a:rPr lang="en" dirty="0" smtClean="0"/>
              <a:t>github.com/</a:t>
            </a:r>
            <a:r>
              <a:rPr lang="en" dirty="0" smtClean="0">
                <a:solidFill>
                  <a:srgbClr val="FF5722"/>
                </a:solidFill>
              </a:rPr>
              <a:t>Locotech</a:t>
            </a:r>
            <a:endParaRPr lang="en" dirty="0">
              <a:solidFill>
                <a:srgbClr val="FF5722"/>
              </a:solidFill>
            </a:endParaRPr>
          </a:p>
        </p:txBody>
      </p:sp>
      <p:grpSp>
        <p:nvGrpSpPr>
          <p:cNvPr id="394" name="Shape 394"/>
          <p:cNvGrpSpPr/>
          <p:nvPr/>
        </p:nvGrpSpPr>
        <p:grpSpPr>
          <a:xfrm>
            <a:off x="792662" y="2113065"/>
            <a:ext cx="432176" cy="432176"/>
            <a:chOff x="1278900" y="2333250"/>
            <a:chExt cx="381175" cy="381175"/>
          </a:xfrm>
        </p:grpSpPr>
        <p:sp>
          <p:nvSpPr>
            <p:cNvPr id="395" name="Shape 39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EB3B"/>
                </a:solidFill>
              </a:rPr>
              <a:t>HELLO!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We Are LOCOTECH</a:t>
            </a:r>
            <a:endParaRPr lang="en" sz="3600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4531499" cy="10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We are here to offer you </a:t>
            </a:r>
            <a:r>
              <a:rPr lang="en" b="1" dirty="0" smtClean="0">
                <a:solidFill>
                  <a:srgbClr val="FFC000"/>
                </a:solidFill>
              </a:rPr>
              <a:t>low cost </a:t>
            </a:r>
            <a:r>
              <a:rPr lang="en" dirty="0" smtClean="0"/>
              <a:t>solutions to </a:t>
            </a:r>
            <a:r>
              <a:rPr lang="en" b="1" dirty="0" smtClean="0">
                <a:solidFill>
                  <a:srgbClr val="FFC000"/>
                </a:solidFill>
              </a:rPr>
              <a:t>high cost </a:t>
            </a:r>
            <a:r>
              <a:rPr lang="en" dirty="0" smtClean="0"/>
              <a:t>problems.</a:t>
            </a:r>
            <a:br>
              <a:rPr lang="en" dirty="0" smtClean="0"/>
            </a:br>
            <a:r>
              <a:rPr lang="en" dirty="0" smtClean="0"/>
              <a:t>You </a:t>
            </a:r>
            <a:r>
              <a:rPr lang="en" dirty="0"/>
              <a:t>can find </a:t>
            </a:r>
            <a:r>
              <a:rPr lang="en" dirty="0" smtClean="0"/>
              <a:t>us </a:t>
            </a:r>
            <a:r>
              <a:rPr lang="en" dirty="0"/>
              <a:t>at </a:t>
            </a:r>
            <a:r>
              <a:rPr lang="en-US" dirty="0" smtClean="0"/>
              <a:t>github.com/</a:t>
            </a:r>
            <a:r>
              <a:rPr lang="en-US" b="1" dirty="0" err="1" smtClean="0">
                <a:solidFill>
                  <a:srgbClr val="FFC000"/>
                </a:solidFill>
              </a:rPr>
              <a:t>Locotech</a:t>
            </a:r>
            <a:endParaRPr lang="en" b="1" dirty="0">
              <a:solidFill>
                <a:srgbClr val="FFC000"/>
              </a:solidFill>
            </a:endParaRPr>
          </a:p>
        </p:txBody>
      </p:sp>
      <p:grpSp>
        <p:nvGrpSpPr>
          <p:cNvPr id="90" name="Shape 90"/>
          <p:cNvGrpSpPr/>
          <p:nvPr/>
        </p:nvGrpSpPr>
        <p:grpSpPr>
          <a:xfrm>
            <a:off x="785304" y="2088866"/>
            <a:ext cx="462632" cy="462632"/>
            <a:chOff x="1278900" y="2333250"/>
            <a:chExt cx="381175" cy="381175"/>
          </a:xfrm>
        </p:grpSpPr>
        <p:sp>
          <p:nvSpPr>
            <p:cNvPr id="91" name="Shape 91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16" y="3556324"/>
            <a:ext cx="965934" cy="1026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 idx="4294967295"/>
          </p:nvPr>
        </p:nvSpPr>
        <p:spPr>
          <a:xfrm>
            <a:off x="669096" y="2650150"/>
            <a:ext cx="5741431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>
                <a:solidFill>
                  <a:srgbClr val="F44336"/>
                </a:solidFill>
              </a:rPr>
              <a:t>NEXT-GEN</a:t>
            </a:r>
            <a:r>
              <a:rPr lang="en" sz="3600" dirty="0" smtClean="0"/>
              <a:t> COMMUNITY</a:t>
            </a:r>
            <a:endParaRPr lang="en" sz="3600" dirty="0">
              <a:solidFill>
                <a:srgbClr val="F44336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4294967295"/>
          </p:nvPr>
        </p:nvSpPr>
        <p:spPr>
          <a:xfrm>
            <a:off x="685800" y="3716354"/>
            <a:ext cx="525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</a:t>
            </a:r>
            <a:r>
              <a:rPr lang="en-US" dirty="0" smtClean="0"/>
              <a:t>ost-effective </a:t>
            </a:r>
            <a:r>
              <a:rPr lang="en-US" dirty="0"/>
              <a:t>and resource-effective tools and plans for greater global impact.</a:t>
            </a:r>
            <a:endParaRPr lang="en" dirty="0"/>
          </a:p>
        </p:txBody>
      </p:sp>
      <p:grpSp>
        <p:nvGrpSpPr>
          <p:cNvPr id="125" name="Shape 125"/>
          <p:cNvGrpSpPr/>
          <p:nvPr/>
        </p:nvGrpSpPr>
        <p:grpSpPr>
          <a:xfrm>
            <a:off x="763879" y="1821997"/>
            <a:ext cx="664652" cy="1053756"/>
            <a:chOff x="6718575" y="2318625"/>
            <a:chExt cx="256950" cy="407375"/>
          </a:xfrm>
        </p:grpSpPr>
        <p:sp>
          <p:nvSpPr>
            <p:cNvPr id="126" name="Shape 12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" r="-559"/>
          <a:stretch/>
        </p:blipFill>
        <p:spPr>
          <a:xfrm>
            <a:off x="3859620" y="-10630"/>
            <a:ext cx="5305648" cy="5154130"/>
          </a:xfrm>
          <a:prstGeom prst="parallelogram">
            <a:avLst>
              <a:gd name="adj" fmla="val 0"/>
            </a:avLst>
          </a:prstGeom>
        </p:spPr>
      </p:pic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8BC34A"/>
                </a:solidFill>
              </a:rPr>
              <a:t>MODEL</a:t>
            </a:r>
            <a:endParaRPr lang="en-US" dirty="0">
              <a:solidFill>
                <a:srgbClr val="8BC3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1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4950" y="3494300"/>
            <a:ext cx="2004380" cy="1031699"/>
          </a:xfrm>
        </p:spPr>
        <p:txBody>
          <a:bodyPr/>
          <a:lstStyle/>
          <a:p>
            <a:r>
              <a:rPr lang="en-US" sz="2200" dirty="0" smtClean="0">
                <a:latin typeface="Montserrat" panose="00000500000000000000" pitchFamily="2" charset="0"/>
              </a:rPr>
              <a:t>DATA COLLECTION</a:t>
            </a:r>
            <a:endParaRPr lang="en-US" sz="2200" dirty="0"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3"/>
          <a:stretch/>
        </p:blipFill>
        <p:spPr>
          <a:xfrm>
            <a:off x="-1" y="-10635"/>
            <a:ext cx="5567449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9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17823" y="3770746"/>
            <a:ext cx="2206399" cy="71619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DATA ASSIMILATION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4950" y="3494300"/>
            <a:ext cx="2004380" cy="1031699"/>
          </a:xfrm>
        </p:spPr>
        <p:txBody>
          <a:bodyPr/>
          <a:lstStyle/>
          <a:p>
            <a:r>
              <a:rPr lang="en-US" sz="2200" dirty="0" smtClean="0">
                <a:latin typeface="Montserrat" panose="00000500000000000000" pitchFamily="2" charset="0"/>
              </a:rPr>
              <a:t>RESOURCE EFFECTIVE SOLUTIONS</a:t>
            </a:r>
            <a:endParaRPr lang="en-US" sz="2200" dirty="0"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6" y="1639704"/>
            <a:ext cx="3713018" cy="1711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426691" cy="1362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" y="3568188"/>
            <a:ext cx="4073236" cy="15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6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C107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DO WE AIM FOR?</a:t>
            </a: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start with </a:t>
            </a:r>
            <a:r>
              <a:rPr lang="en" dirty="0" smtClean="0"/>
              <a:t>finding out our main goals!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377</Words>
  <Application>Microsoft Office PowerPoint</Application>
  <PresentationFormat>On-screen Show (16:9)</PresentationFormat>
  <Paragraphs>59</Paragraphs>
  <Slides>27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Karla</vt:lpstr>
      <vt:lpstr>Arial</vt:lpstr>
      <vt:lpstr>Montserrat</vt:lpstr>
      <vt:lpstr>Cadwal template</vt:lpstr>
      <vt:lpstr>PowerPoint Presentation</vt:lpstr>
      <vt:lpstr>THE EARTH AND US: LIVE SMART</vt:lpstr>
      <vt:lpstr>HELLO!</vt:lpstr>
      <vt:lpstr>NEXT-GEN COMMUNITY</vt:lpstr>
      <vt:lpstr>OUR MODEL</vt:lpstr>
      <vt:lpstr>PowerPoint Presentation</vt:lpstr>
      <vt:lpstr>PowerPoint Presentation</vt:lpstr>
      <vt:lpstr>PowerPoint Presentation</vt:lpstr>
      <vt:lpstr>1. WHAT DO WE AIM FOR?</vt:lpstr>
      <vt:lpstr>PowerPoint Presentation</vt:lpstr>
      <vt:lpstr>OUR SOLUTION INVOLVES THREE DIMENSIONS.</vt:lpstr>
      <vt:lpstr>ENVIRONMENTAL PROBLEMS</vt:lpstr>
      <vt:lpstr>ENVIRONMENTAL DAMAGES</vt:lpstr>
      <vt:lpstr>ADVANTAGES OF RENEWABLE ENERGY SOURCES</vt:lpstr>
      <vt:lpstr>PROBABILITIES OF  URBAN EXPANSION TO 2030</vt:lpstr>
      <vt:lpstr>PROBABILITIES OF  URBAN EXPANSION TO 2030</vt:lpstr>
      <vt:lpstr>PROBABILITIES OF  URBAN EXPANSION TO 2030</vt:lpstr>
      <vt:lpstr>ADVERSE EFFECTS OF URBANIZATION</vt:lpstr>
      <vt:lpstr>LOCOTECH ENSURES AGRICULTURAL RENAISSANCE</vt:lpstr>
      <vt:lpstr>260,000</vt:lpstr>
      <vt:lpstr>97%</vt:lpstr>
      <vt:lpstr>HELP THE EARTH ONE INNOVATION AT A TIME</vt:lpstr>
      <vt:lpstr>MOBILIZED CONTROL Worldwide access.</vt:lpstr>
      <vt:lpstr>ACCESSIBILITY</vt:lpstr>
      <vt:lpstr>MOBILE CONTROL</vt:lpstr>
      <vt:lpstr>DESKTOP CONTROL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LOCOTECH FOR PEOPLE WHO WANT MORE</dc:title>
  <cp:lastModifiedBy>Gurgen Hayrapetyan</cp:lastModifiedBy>
  <cp:revision>45</cp:revision>
  <dcterms:modified xsi:type="dcterms:W3CDTF">2017-04-28T14:30:23Z</dcterms:modified>
</cp:coreProperties>
</file>